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0000">
              <a:srgbClr val="DDEBCF">
                <a:alpha val="20000"/>
              </a:srgbClr>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8229600" cy="5570756"/>
          </a:xfrm>
          <a:prstGeom prst="rect">
            <a:avLst/>
          </a:prstGeom>
        </p:spPr>
        <p:txBody>
          <a:bodyPr wrap="square">
            <a:spAutoFit/>
          </a:bodyPr>
          <a:lstStyle/>
          <a:p>
            <a:pPr algn="ctr"/>
            <a:r>
              <a:rPr lang="en-US" sz="36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KHATRA  ADIBASI MAHAVIDYALAYA</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7030A0"/>
                </a:solidFill>
                <a:latin typeface="Times New Roman" pitchFamily="18" charset="0"/>
                <a:cs typeface="Times New Roman" pitchFamily="18" charset="0"/>
              </a:rPr>
              <a:t>E-CONTENT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DEPARTMENT OF EDUCATION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SEMESTER-III </a:t>
            </a:r>
            <a:r>
              <a:rPr lang="en-US" sz="2800" b="1" dirty="0" smtClean="0">
                <a:effectLst>
                  <a:outerShdw blurRad="38100" dist="38100" dir="2700000" algn="tl">
                    <a:srgbClr val="000000">
                      <a:alpha val="43137"/>
                    </a:srgbClr>
                  </a:outerShdw>
                </a:effectLst>
                <a:latin typeface="Times New Roman" pitchFamily="18" charset="0"/>
                <a:cs typeface="Times New Roman" pitchFamily="18" charset="0"/>
              </a:rPr>
              <a:t>(PROGRAMME)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SESSION: 2022-2023</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SUBJECT:</a:t>
            </a:r>
            <a:r>
              <a:rPr lang="en-US" sz="2800" dirty="0" smtClean="0">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EDUCATION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COURSE </a:t>
            </a:r>
            <a:r>
              <a:rPr lang="en-US" sz="2800" dirty="0" smtClean="0">
                <a:solidFill>
                  <a:srgbClr val="FF0000"/>
                </a:solidFill>
                <a:latin typeface="Times New Roman" pitchFamily="18" charset="0"/>
                <a:cs typeface="Times New Roman" pitchFamily="18" charset="0"/>
              </a:rPr>
              <a:t>TITLE:</a:t>
            </a:r>
            <a:r>
              <a:rPr lang="en-US" sz="2800" dirty="0" smtClean="0">
                <a:solidFill>
                  <a:srgbClr val="002060"/>
                </a:solidFill>
                <a:latin typeface="Times New Roman" pitchFamily="18" charset="0"/>
                <a:cs typeface="Times New Roman" pitchFamily="18" charset="0"/>
              </a:rPr>
              <a:t>INTRODUCTION TO EDUCATIONAL PSYCHOLOGY</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COURSE CODE: </a:t>
            </a:r>
            <a:r>
              <a:rPr lang="en-US" sz="2800" dirty="0" smtClean="0">
                <a:solidFill>
                  <a:srgbClr val="002060"/>
                </a:solidFill>
                <a:latin typeface="Times New Roman" pitchFamily="18" charset="0"/>
                <a:cs typeface="Times New Roman" pitchFamily="18" charset="0"/>
              </a:rPr>
              <a:t>AP/EDN/301/C-1C</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TOPIC:</a:t>
            </a:r>
            <a:r>
              <a:rPr lang="en-US" sz="2800" dirty="0" smtClean="0">
                <a:latin typeface="Times New Roman" pitchFamily="18" charset="0"/>
                <a:cs typeface="Times New Roman" pitchFamily="18" charset="0"/>
              </a:rPr>
              <a:t> </a:t>
            </a:r>
            <a:r>
              <a:rPr lang="en-US" sz="2800" b="1" u="sng" dirty="0" smtClean="0">
                <a:solidFill>
                  <a:srgbClr val="FF0000"/>
                </a:solidFill>
                <a:latin typeface="Times New Roman" pitchFamily="18" charset="0"/>
                <a:cs typeface="Times New Roman" pitchFamily="18" charset="0"/>
              </a:rPr>
              <a:t>EMOTION</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NAME OF THE TEACHER: </a:t>
            </a:r>
            <a:r>
              <a:rPr lang="en-US" sz="3200"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RABIN BANERJEE</a:t>
            </a:r>
            <a:endParaRPr lang="en-US" sz="2800" dirty="0"/>
          </a:p>
        </p:txBody>
      </p:sp>
      <p:pic>
        <p:nvPicPr>
          <p:cNvPr id="3" name="Picture 2" descr="12.jpg"/>
          <p:cNvPicPr>
            <a:picLocks noChangeAspect="1"/>
          </p:cNvPicPr>
          <p:nvPr/>
        </p:nvPicPr>
        <p:blipFill>
          <a:blip r:embed="rId2" cstate="print"/>
          <a:stretch>
            <a:fillRect/>
          </a:stretch>
        </p:blipFill>
        <p:spPr>
          <a:xfrm>
            <a:off x="4191000" y="152400"/>
            <a:ext cx="1001625" cy="9984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52400"/>
            <a:ext cx="3505200" cy="762000"/>
          </a:xfrm>
          <a:solidFill>
            <a:srgbClr val="00B0F0"/>
          </a:solidFill>
        </p:spPr>
        <p:txBody>
          <a:bodyPr>
            <a:normAutofit/>
          </a:bodyPr>
          <a:lstStyle/>
          <a:p>
            <a:r>
              <a:rPr lang="en-US" sz="3600" b="1" u="sng" dirty="0" smtClean="0">
                <a:effectLst>
                  <a:outerShdw blurRad="38100" dist="38100" dir="2700000" algn="tl">
                    <a:srgbClr val="000000">
                      <a:alpha val="43137"/>
                    </a:srgbClr>
                  </a:outerShdw>
                </a:effectLst>
                <a:latin typeface="Bookman Old Style" pitchFamily="18" charset="0"/>
              </a:rPr>
              <a:t>EMOTION</a:t>
            </a:r>
            <a:endParaRPr lang="en-IN" sz="3600" b="1" u="sng" dirty="0">
              <a:effectLst>
                <a:outerShdw blurRad="38100" dist="38100" dir="2700000" algn="tl">
                  <a:srgbClr val="000000">
                    <a:alpha val="43137"/>
                  </a:srgbClr>
                </a:outerShdw>
              </a:effectLst>
              <a:latin typeface="Bookman Old Style" pitchFamily="18" charset="0"/>
            </a:endParaRPr>
          </a:p>
        </p:txBody>
      </p:sp>
      <p:sp>
        <p:nvSpPr>
          <p:cNvPr id="4" name="Rectangle 3"/>
          <p:cNvSpPr/>
          <p:nvPr/>
        </p:nvSpPr>
        <p:spPr>
          <a:xfrm>
            <a:off x="381000" y="1295400"/>
            <a:ext cx="8305800" cy="3416320"/>
          </a:xfrm>
          <a:prstGeom prst="rect">
            <a:avLst/>
          </a:prstGeom>
        </p:spPr>
        <p:txBody>
          <a:bodyPr wrap="square">
            <a:spAutoFit/>
          </a:bodyPr>
          <a:lstStyle/>
          <a:p>
            <a:pPr algn="just">
              <a:lnSpc>
                <a:spcPct val="150000"/>
              </a:lnSpc>
            </a:pPr>
            <a:r>
              <a:rPr lang="en-IN" sz="2400" dirty="0" smtClean="0">
                <a:latin typeface="Times New Roman" pitchFamily="18" charset="0"/>
                <a:cs typeface="Times New Roman" pitchFamily="18" charset="0"/>
              </a:rPr>
              <a:t>	The word emotion derived from a Latin word ‘</a:t>
            </a:r>
            <a:r>
              <a:rPr lang="en-IN" sz="2400" dirty="0" err="1" smtClean="0">
                <a:latin typeface="Times New Roman" pitchFamily="18" charset="0"/>
                <a:cs typeface="Times New Roman" pitchFamily="18" charset="0"/>
              </a:rPr>
              <a:t>Emovere</a:t>
            </a:r>
            <a:r>
              <a:rPr lang="en-IN" sz="2400" dirty="0" smtClean="0">
                <a:latin typeface="Times New Roman" pitchFamily="18" charset="0"/>
                <a:cs typeface="Times New Roman" pitchFamily="18" charset="0"/>
              </a:rPr>
              <a:t>’ which means ‘</a:t>
            </a:r>
            <a:r>
              <a:rPr lang="en-IN" sz="2400" b="1" dirty="0" smtClean="0">
                <a:latin typeface="Times New Roman" pitchFamily="18" charset="0"/>
                <a:cs typeface="Times New Roman" pitchFamily="18" charset="0"/>
              </a:rPr>
              <a:t>stirred up</a:t>
            </a:r>
            <a:r>
              <a:rPr lang="en-IN" sz="2400" dirty="0" smtClean="0">
                <a:latin typeface="Times New Roman" pitchFamily="18" charset="0"/>
                <a:cs typeface="Times New Roman" pitchFamily="18" charset="0"/>
              </a:rPr>
              <a:t>’ or ‘</a:t>
            </a:r>
            <a:r>
              <a:rPr lang="en-IN" sz="2400" b="1" dirty="0" smtClean="0">
                <a:latin typeface="Times New Roman" pitchFamily="18" charset="0"/>
                <a:cs typeface="Times New Roman" pitchFamily="18" charset="0"/>
              </a:rPr>
              <a:t>to excite</a:t>
            </a:r>
            <a:r>
              <a:rPr lang="en-IN" sz="2400" dirty="0" smtClean="0">
                <a:latin typeface="Times New Roman" pitchFamily="18" charset="0"/>
                <a:cs typeface="Times New Roman" pitchFamily="18" charset="0"/>
              </a:rPr>
              <a:t>’ in English. Emotions are conscious mental reactions (such as anger or fear) subjectively experienced as strong feelings usually directed toward a specific object and typically accompanied by physiological and behavioural changes in the body.</a:t>
            </a:r>
            <a:endParaRPr lang="en-IN"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143000" y="152400"/>
            <a:ext cx="6400800" cy="762000"/>
          </a:xfrm>
          <a:prstGeom prst="rect">
            <a:avLst/>
          </a:prstGeom>
          <a:solidFill>
            <a:srgbClr val="00B0F0"/>
          </a:solidFill>
        </p:spPr>
        <p:txBody>
          <a:bodyP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Bookman Old Style" pitchFamily="18" charset="0"/>
                <a:ea typeface="+mj-ea"/>
                <a:cs typeface="+mj-cs"/>
              </a:rPr>
              <a:t>Characteristics of Emotion</a:t>
            </a:r>
            <a:endParaRPr kumimoji="0" lang="en-IN" sz="36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ookman Old Style" pitchFamily="18" charset="0"/>
              <a:ea typeface="+mj-ea"/>
              <a:cs typeface="+mj-cs"/>
            </a:endParaRPr>
          </a:p>
        </p:txBody>
      </p:sp>
      <p:sp>
        <p:nvSpPr>
          <p:cNvPr id="4" name="Rectangle 3"/>
          <p:cNvSpPr/>
          <p:nvPr/>
        </p:nvSpPr>
        <p:spPr>
          <a:xfrm>
            <a:off x="381000" y="1219200"/>
            <a:ext cx="8153400" cy="3170099"/>
          </a:xfrm>
          <a:prstGeom prst="rect">
            <a:avLst/>
          </a:prstGeom>
        </p:spPr>
        <p:txBody>
          <a:bodyPr wrap="square">
            <a:spAutoFit/>
          </a:bodyPr>
          <a:lstStyle/>
          <a:p>
            <a:pPr>
              <a:lnSpc>
                <a:spcPct val="200000"/>
              </a:lnSpc>
            </a:pPr>
            <a:r>
              <a:rPr lang="en-US" sz="2000" b="1" dirty="0" smtClean="0">
                <a:latin typeface="Bookman Old Style" pitchFamily="18" charset="0"/>
              </a:rPr>
              <a:t>There are 4 (four) characteristics of emotion. These are:</a:t>
            </a:r>
            <a:endParaRPr lang="en-IN" sz="2000" b="1" dirty="0" smtClean="0">
              <a:latin typeface="Bookman Old Style" pitchFamily="18" charset="0"/>
            </a:endParaRPr>
          </a:p>
          <a:p>
            <a:pPr>
              <a:lnSpc>
                <a:spcPct val="200000"/>
              </a:lnSpc>
            </a:pPr>
            <a:r>
              <a:rPr lang="en-IN" sz="2000" b="1" dirty="0" smtClean="0">
                <a:latin typeface="Bookman Old Style" pitchFamily="18" charset="0"/>
              </a:rPr>
              <a:t>1) Physiological arousal,</a:t>
            </a:r>
          </a:p>
          <a:p>
            <a:pPr>
              <a:lnSpc>
                <a:spcPct val="200000"/>
              </a:lnSpc>
            </a:pPr>
            <a:r>
              <a:rPr lang="en-IN" sz="2000" b="1" dirty="0" smtClean="0">
                <a:latin typeface="Bookman Old Style" pitchFamily="18" charset="0"/>
              </a:rPr>
              <a:t> 2) subjective feelings, </a:t>
            </a:r>
          </a:p>
          <a:p>
            <a:pPr>
              <a:lnSpc>
                <a:spcPct val="200000"/>
              </a:lnSpc>
            </a:pPr>
            <a:r>
              <a:rPr lang="en-IN" sz="2000" b="1" dirty="0" smtClean="0">
                <a:latin typeface="Bookman Old Style" pitchFamily="18" charset="0"/>
              </a:rPr>
              <a:t>3) Cognitive process and </a:t>
            </a:r>
          </a:p>
          <a:p>
            <a:pPr>
              <a:lnSpc>
                <a:spcPct val="200000"/>
              </a:lnSpc>
            </a:pPr>
            <a:r>
              <a:rPr lang="en-IN" sz="2000" b="1" dirty="0" smtClean="0">
                <a:latin typeface="Bookman Old Style" pitchFamily="18" charset="0"/>
              </a:rPr>
              <a:t>4) Behavioural changes</a:t>
            </a:r>
            <a:endParaRPr lang="en-IN" sz="2000" b="1" dirty="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66800"/>
            <a:ext cx="8610600" cy="4656788"/>
          </a:xfrm>
          <a:prstGeom prst="rect">
            <a:avLst/>
          </a:prstGeom>
        </p:spPr>
        <p:txBody>
          <a:bodyPr wrap="square">
            <a:spAutoFit/>
          </a:bodyPr>
          <a:lstStyle/>
          <a:p>
            <a:pPr algn="just">
              <a:lnSpc>
                <a:spcPct val="150000"/>
              </a:lnSpc>
            </a:pPr>
            <a:r>
              <a:rPr lang="en-IN" sz="2000" b="1" dirty="0" smtClean="0">
                <a:latin typeface="Bookman Old Style" pitchFamily="18" charset="0"/>
              </a:rPr>
              <a:t>Emotions and learning are inseparable. Emotions can both enhance and interfere with learning depending on which ones are driving or colouring the experience. Emotions can also be contagious, with strong positive or negative emotional states infecting others in the learning environment. Whether in a face-to-face or online environment, the emotional states of learners – and teachers – can influence one another. Emotions are inherently linked to and influence cognitive skills such as attention, memory, executive function, decision-making, critical thinking, problem-solving and regulation.</a:t>
            </a:r>
          </a:p>
        </p:txBody>
      </p:sp>
      <p:sp>
        <p:nvSpPr>
          <p:cNvPr id="3" name="Title 1"/>
          <p:cNvSpPr txBox="1">
            <a:spLocks/>
          </p:cNvSpPr>
          <p:nvPr/>
        </p:nvSpPr>
        <p:spPr>
          <a:xfrm>
            <a:off x="1143000" y="152400"/>
            <a:ext cx="6400800" cy="762000"/>
          </a:xfrm>
          <a:prstGeom prst="rect">
            <a:avLst/>
          </a:prstGeom>
          <a:solidFill>
            <a:srgbClr val="00B0F0"/>
          </a:solidFill>
        </p:spPr>
        <p:txBody>
          <a:bodyP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Bookman Old Style" pitchFamily="18" charset="0"/>
                <a:ea typeface="+mj-ea"/>
                <a:cs typeface="+mj-cs"/>
              </a:rPr>
              <a:t>Role of emotion in education</a:t>
            </a:r>
            <a:endParaRPr kumimoji="0" lang="en-IN" sz="36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ookman Old Style" pitchFamily="18" charset="0"/>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19200"/>
            <a:ext cx="8305800" cy="3271793"/>
          </a:xfrm>
          <a:prstGeom prst="rect">
            <a:avLst/>
          </a:prstGeom>
        </p:spPr>
        <p:txBody>
          <a:bodyPr wrap="square">
            <a:spAutoFit/>
          </a:bodyPr>
          <a:lstStyle/>
          <a:p>
            <a:pPr algn="just">
              <a:lnSpc>
                <a:spcPct val="150000"/>
              </a:lnSpc>
            </a:pPr>
            <a:r>
              <a:rPr lang="en-IN" sz="2000" dirty="0" smtClean="0">
                <a:latin typeface="Bookman Old Style" pitchFamily="18" charset="0"/>
              </a:rPr>
              <a:t>Positive learning emotions include interest, curiosity, wonder, passion, creativity, engagement and joy. These activate the reward system of the brain, make the experience desirable, and aid in focus and attention. Positive emotional states can enable students to broaden their perspective, see alternatives, persist through challenges and respond effectively to criticism and failure.</a:t>
            </a:r>
            <a:endParaRPr lang="en-IN" sz="2000" dirty="0">
              <a:latin typeface="Bookman Old Style" pitchFamily="18" charset="0"/>
            </a:endParaRPr>
          </a:p>
        </p:txBody>
      </p:sp>
      <p:sp>
        <p:nvSpPr>
          <p:cNvPr id="3" name="Title 1"/>
          <p:cNvSpPr txBox="1">
            <a:spLocks/>
          </p:cNvSpPr>
          <p:nvPr/>
        </p:nvSpPr>
        <p:spPr>
          <a:xfrm>
            <a:off x="1143000" y="304800"/>
            <a:ext cx="6400800" cy="762000"/>
          </a:xfrm>
          <a:prstGeom prst="rect">
            <a:avLst/>
          </a:prstGeom>
          <a:solidFill>
            <a:srgbClr val="00B0F0"/>
          </a:solidFill>
        </p:spPr>
        <p:txBody>
          <a:bodyP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Bookman Old Style" pitchFamily="18" charset="0"/>
                <a:ea typeface="+mj-ea"/>
                <a:cs typeface="+mj-cs"/>
              </a:rPr>
              <a:t>Role of emotion in education</a:t>
            </a:r>
            <a:endParaRPr kumimoji="0" lang="en-IN" sz="36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Bookman Old Style" pitchFamily="18" charset="0"/>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163</Words>
  <Application>Microsoft Office PowerPoint</Application>
  <PresentationFormat>On-screen Show (4:3)</PresentationFormat>
  <Paragraphs>13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EMOTION</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dc:title>
  <dc:creator>user</dc:creator>
  <cp:lastModifiedBy>Akinchan</cp:lastModifiedBy>
  <cp:revision>7</cp:revision>
  <dcterms:created xsi:type="dcterms:W3CDTF">2006-08-16T00:00:00Z</dcterms:created>
  <dcterms:modified xsi:type="dcterms:W3CDTF">2024-06-14T09:43:34Z</dcterms:modified>
</cp:coreProperties>
</file>